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C5202A-29C5-4B93-B149-AB2469E0788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8BBAFA6-6905-4395-8AA8-544265615EDF}">
      <dgm:prSet phldrT="[Text]"/>
      <dgm:spPr/>
      <dgm:t>
        <a:bodyPr/>
        <a:lstStyle/>
        <a:p>
          <a:r>
            <a:rPr lang="en-US" dirty="0"/>
            <a:t>Data Sources (APIs, websites, databases)</a:t>
          </a:r>
          <a:endParaRPr lang="en-IN" dirty="0"/>
        </a:p>
      </dgm:t>
    </dgm:pt>
    <dgm:pt modelId="{690C80D7-0328-4ADD-A817-53F480CE9504}" type="parTrans" cxnId="{FBB43BF5-58CF-46E6-9F3E-20E2D6210EFB}">
      <dgm:prSet/>
      <dgm:spPr/>
      <dgm:t>
        <a:bodyPr/>
        <a:lstStyle/>
        <a:p>
          <a:endParaRPr lang="en-IN"/>
        </a:p>
      </dgm:t>
    </dgm:pt>
    <dgm:pt modelId="{6FD3DD23-7A34-4F3E-9D80-8C82A99E9736}" type="sibTrans" cxnId="{FBB43BF5-58CF-46E6-9F3E-20E2D6210EFB}">
      <dgm:prSet/>
      <dgm:spPr/>
      <dgm:t>
        <a:bodyPr/>
        <a:lstStyle/>
        <a:p>
          <a:endParaRPr lang="en-IN"/>
        </a:p>
      </dgm:t>
    </dgm:pt>
    <dgm:pt modelId="{17BFF85B-9230-4E38-9768-A729045FB24D}">
      <dgm:prSet phldrT="[Text]"/>
      <dgm:spPr/>
      <dgm:t>
        <a:bodyPr/>
        <a:lstStyle/>
        <a:p>
          <a:r>
            <a:rPr lang="en-US" dirty="0"/>
            <a:t>Extract Data (web scraping, SQL queries)</a:t>
          </a:r>
          <a:endParaRPr lang="en-IN" dirty="0"/>
        </a:p>
      </dgm:t>
    </dgm:pt>
    <dgm:pt modelId="{12B10C89-BC5F-4293-8C04-A1740109965B}" type="parTrans" cxnId="{C3ACC9F1-D154-4094-B90C-0F0D8B5E063E}">
      <dgm:prSet/>
      <dgm:spPr/>
      <dgm:t>
        <a:bodyPr/>
        <a:lstStyle/>
        <a:p>
          <a:endParaRPr lang="en-IN"/>
        </a:p>
      </dgm:t>
    </dgm:pt>
    <dgm:pt modelId="{34CC36A1-88CE-4216-A558-D688801FCFD6}" type="sibTrans" cxnId="{C3ACC9F1-D154-4094-B90C-0F0D8B5E063E}">
      <dgm:prSet/>
      <dgm:spPr/>
      <dgm:t>
        <a:bodyPr/>
        <a:lstStyle/>
        <a:p>
          <a:endParaRPr lang="en-IN"/>
        </a:p>
      </dgm:t>
    </dgm:pt>
    <dgm:pt modelId="{06F48F4C-D0AA-4957-A670-C596017EC7BE}">
      <dgm:prSet phldrT="[Text]"/>
      <dgm:spPr/>
      <dgm:t>
        <a:bodyPr/>
        <a:lstStyle/>
        <a:p>
          <a:r>
            <a:rPr lang="en-US" dirty="0"/>
            <a:t>Store Raw Data (CSVs, Cloud Storage)</a:t>
          </a:r>
          <a:endParaRPr lang="en-IN" dirty="0"/>
        </a:p>
      </dgm:t>
    </dgm:pt>
    <dgm:pt modelId="{F6DFFF91-A783-45CA-9C80-2950569323C8}" type="parTrans" cxnId="{9721290B-F1FD-464A-8D6D-C05745D7B501}">
      <dgm:prSet/>
      <dgm:spPr/>
      <dgm:t>
        <a:bodyPr/>
        <a:lstStyle/>
        <a:p>
          <a:endParaRPr lang="en-IN"/>
        </a:p>
      </dgm:t>
    </dgm:pt>
    <dgm:pt modelId="{75EAEAF2-2825-4EA1-B486-248F234D0D31}" type="sibTrans" cxnId="{9721290B-F1FD-464A-8D6D-C05745D7B501}">
      <dgm:prSet/>
      <dgm:spPr/>
      <dgm:t>
        <a:bodyPr/>
        <a:lstStyle/>
        <a:p>
          <a:endParaRPr lang="en-IN"/>
        </a:p>
      </dgm:t>
    </dgm:pt>
    <dgm:pt modelId="{0A18C597-FD57-4460-B9C8-B1E778EDFB30}">
      <dgm:prSet phldrT="[Text]"/>
      <dgm:spPr/>
      <dgm:t>
        <a:bodyPr/>
        <a:lstStyle/>
        <a:p>
          <a:r>
            <a:rPr lang="en-US" dirty="0"/>
            <a:t>Clean &amp; Prepare (Remove duplicates, handle missing values)</a:t>
          </a:r>
          <a:endParaRPr lang="en-IN" dirty="0"/>
        </a:p>
      </dgm:t>
    </dgm:pt>
    <dgm:pt modelId="{670678B9-1073-4908-A179-B9ECACB860D9}" type="parTrans" cxnId="{18C680B7-96F9-414A-91E3-58F3B9FFAFFD}">
      <dgm:prSet/>
      <dgm:spPr/>
      <dgm:t>
        <a:bodyPr/>
        <a:lstStyle/>
        <a:p>
          <a:endParaRPr lang="en-IN"/>
        </a:p>
      </dgm:t>
    </dgm:pt>
    <dgm:pt modelId="{7CF28345-6A3B-4A74-ABDD-C7E83315066E}" type="sibTrans" cxnId="{18C680B7-96F9-414A-91E3-58F3B9FFAFFD}">
      <dgm:prSet/>
      <dgm:spPr/>
      <dgm:t>
        <a:bodyPr/>
        <a:lstStyle/>
        <a:p>
          <a:endParaRPr lang="en-IN"/>
        </a:p>
      </dgm:t>
    </dgm:pt>
    <dgm:pt modelId="{862D0C57-C18E-4AA7-A016-99BAB0868108}" type="pres">
      <dgm:prSet presAssocID="{DAC5202A-29C5-4B93-B149-AB2469E07888}" presName="CompostProcess" presStyleCnt="0">
        <dgm:presLayoutVars>
          <dgm:dir/>
          <dgm:resizeHandles val="exact"/>
        </dgm:presLayoutVars>
      </dgm:prSet>
      <dgm:spPr/>
    </dgm:pt>
    <dgm:pt modelId="{AF5DCBF9-4F36-4E2A-B141-A7E77047ECBD}" type="pres">
      <dgm:prSet presAssocID="{DAC5202A-29C5-4B93-B149-AB2469E07888}" presName="arrow" presStyleLbl="bgShp" presStyleIdx="0" presStyleCnt="1"/>
      <dgm:spPr/>
    </dgm:pt>
    <dgm:pt modelId="{2C6BB378-974D-4B9F-9ACD-F80F3DE156B5}" type="pres">
      <dgm:prSet presAssocID="{DAC5202A-29C5-4B93-B149-AB2469E07888}" presName="linearProcess" presStyleCnt="0"/>
      <dgm:spPr/>
    </dgm:pt>
    <dgm:pt modelId="{8FBAB046-11AA-419E-9448-68D82FC9C734}" type="pres">
      <dgm:prSet presAssocID="{88BBAFA6-6905-4395-8AA8-544265615EDF}" presName="textNode" presStyleLbl="node1" presStyleIdx="0" presStyleCnt="4">
        <dgm:presLayoutVars>
          <dgm:bulletEnabled val="1"/>
        </dgm:presLayoutVars>
      </dgm:prSet>
      <dgm:spPr/>
    </dgm:pt>
    <dgm:pt modelId="{90DAC9BC-9505-459F-A05D-7883A0A26067}" type="pres">
      <dgm:prSet presAssocID="{6FD3DD23-7A34-4F3E-9D80-8C82A99E9736}" presName="sibTrans" presStyleCnt="0"/>
      <dgm:spPr/>
    </dgm:pt>
    <dgm:pt modelId="{2C8741C6-AEDC-4A44-A77F-52BA2155828D}" type="pres">
      <dgm:prSet presAssocID="{17BFF85B-9230-4E38-9768-A729045FB24D}" presName="textNode" presStyleLbl="node1" presStyleIdx="1" presStyleCnt="4">
        <dgm:presLayoutVars>
          <dgm:bulletEnabled val="1"/>
        </dgm:presLayoutVars>
      </dgm:prSet>
      <dgm:spPr/>
    </dgm:pt>
    <dgm:pt modelId="{09A88449-3E43-4B70-AFF7-01AD02A082F6}" type="pres">
      <dgm:prSet presAssocID="{34CC36A1-88CE-4216-A558-D688801FCFD6}" presName="sibTrans" presStyleCnt="0"/>
      <dgm:spPr/>
    </dgm:pt>
    <dgm:pt modelId="{DAAF0B52-C9F9-45CF-A3C2-6AB93D2943DD}" type="pres">
      <dgm:prSet presAssocID="{06F48F4C-D0AA-4957-A670-C596017EC7BE}" presName="textNode" presStyleLbl="node1" presStyleIdx="2" presStyleCnt="4">
        <dgm:presLayoutVars>
          <dgm:bulletEnabled val="1"/>
        </dgm:presLayoutVars>
      </dgm:prSet>
      <dgm:spPr/>
    </dgm:pt>
    <dgm:pt modelId="{A3887D10-2F7D-4196-906D-F0F710F2A094}" type="pres">
      <dgm:prSet presAssocID="{75EAEAF2-2825-4EA1-B486-248F234D0D31}" presName="sibTrans" presStyleCnt="0"/>
      <dgm:spPr/>
    </dgm:pt>
    <dgm:pt modelId="{9487543F-EDCC-43E6-AEC3-B36395F35811}" type="pres">
      <dgm:prSet presAssocID="{0A18C597-FD57-4460-B9C8-B1E778EDF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721290B-F1FD-464A-8D6D-C05745D7B501}" srcId="{DAC5202A-29C5-4B93-B149-AB2469E07888}" destId="{06F48F4C-D0AA-4957-A670-C596017EC7BE}" srcOrd="2" destOrd="0" parTransId="{F6DFFF91-A783-45CA-9C80-2950569323C8}" sibTransId="{75EAEAF2-2825-4EA1-B486-248F234D0D31}"/>
    <dgm:cxn modelId="{86815D14-FA45-488C-B2C4-0959CE8FF700}" type="presOf" srcId="{88BBAFA6-6905-4395-8AA8-544265615EDF}" destId="{8FBAB046-11AA-419E-9448-68D82FC9C734}" srcOrd="0" destOrd="0" presId="urn:microsoft.com/office/officeart/2005/8/layout/hProcess9"/>
    <dgm:cxn modelId="{0757A416-E691-417E-990E-F1E348A68479}" type="presOf" srcId="{0A18C597-FD57-4460-B9C8-B1E778EDFB30}" destId="{9487543F-EDCC-43E6-AEC3-B36395F35811}" srcOrd="0" destOrd="0" presId="urn:microsoft.com/office/officeart/2005/8/layout/hProcess9"/>
    <dgm:cxn modelId="{9C50F394-C96A-4C3E-B5D0-A83252790514}" type="presOf" srcId="{06F48F4C-D0AA-4957-A670-C596017EC7BE}" destId="{DAAF0B52-C9F9-45CF-A3C2-6AB93D2943DD}" srcOrd="0" destOrd="0" presId="urn:microsoft.com/office/officeart/2005/8/layout/hProcess9"/>
    <dgm:cxn modelId="{FCF2799B-7557-4AE6-9A47-4DCF3A5CF10E}" type="presOf" srcId="{17BFF85B-9230-4E38-9768-A729045FB24D}" destId="{2C8741C6-AEDC-4A44-A77F-52BA2155828D}" srcOrd="0" destOrd="0" presId="urn:microsoft.com/office/officeart/2005/8/layout/hProcess9"/>
    <dgm:cxn modelId="{18C680B7-96F9-414A-91E3-58F3B9FFAFFD}" srcId="{DAC5202A-29C5-4B93-B149-AB2469E07888}" destId="{0A18C597-FD57-4460-B9C8-B1E778EDFB30}" srcOrd="3" destOrd="0" parTransId="{670678B9-1073-4908-A179-B9ECACB860D9}" sibTransId="{7CF28345-6A3B-4A74-ABDD-C7E83315066E}"/>
    <dgm:cxn modelId="{74D65AE2-109F-4A54-A6B9-32F7F8BE61E4}" type="presOf" srcId="{DAC5202A-29C5-4B93-B149-AB2469E07888}" destId="{862D0C57-C18E-4AA7-A016-99BAB0868108}" srcOrd="0" destOrd="0" presId="urn:microsoft.com/office/officeart/2005/8/layout/hProcess9"/>
    <dgm:cxn modelId="{C3ACC9F1-D154-4094-B90C-0F0D8B5E063E}" srcId="{DAC5202A-29C5-4B93-B149-AB2469E07888}" destId="{17BFF85B-9230-4E38-9768-A729045FB24D}" srcOrd="1" destOrd="0" parTransId="{12B10C89-BC5F-4293-8C04-A1740109965B}" sibTransId="{34CC36A1-88CE-4216-A558-D688801FCFD6}"/>
    <dgm:cxn modelId="{FBB43BF5-58CF-46E6-9F3E-20E2D6210EFB}" srcId="{DAC5202A-29C5-4B93-B149-AB2469E07888}" destId="{88BBAFA6-6905-4395-8AA8-544265615EDF}" srcOrd="0" destOrd="0" parTransId="{690C80D7-0328-4ADD-A817-53F480CE9504}" sibTransId="{6FD3DD23-7A34-4F3E-9D80-8C82A99E9736}"/>
    <dgm:cxn modelId="{89B227C6-E4C6-4A16-99BC-0861D7DCFCDD}" type="presParOf" srcId="{862D0C57-C18E-4AA7-A016-99BAB0868108}" destId="{AF5DCBF9-4F36-4E2A-B141-A7E77047ECBD}" srcOrd="0" destOrd="0" presId="urn:microsoft.com/office/officeart/2005/8/layout/hProcess9"/>
    <dgm:cxn modelId="{D9BD53D4-AD84-4EBB-BDB5-E644293F095F}" type="presParOf" srcId="{862D0C57-C18E-4AA7-A016-99BAB0868108}" destId="{2C6BB378-974D-4B9F-9ACD-F80F3DE156B5}" srcOrd="1" destOrd="0" presId="urn:microsoft.com/office/officeart/2005/8/layout/hProcess9"/>
    <dgm:cxn modelId="{BD4CF1DC-19E6-4FE4-A545-BF0145260AFD}" type="presParOf" srcId="{2C6BB378-974D-4B9F-9ACD-F80F3DE156B5}" destId="{8FBAB046-11AA-419E-9448-68D82FC9C734}" srcOrd="0" destOrd="0" presId="urn:microsoft.com/office/officeart/2005/8/layout/hProcess9"/>
    <dgm:cxn modelId="{91A9A804-A294-41B6-BD01-2C7D8EFA0094}" type="presParOf" srcId="{2C6BB378-974D-4B9F-9ACD-F80F3DE156B5}" destId="{90DAC9BC-9505-459F-A05D-7883A0A26067}" srcOrd="1" destOrd="0" presId="urn:microsoft.com/office/officeart/2005/8/layout/hProcess9"/>
    <dgm:cxn modelId="{A0495BFF-9B36-42D4-A645-A21F9F50211C}" type="presParOf" srcId="{2C6BB378-974D-4B9F-9ACD-F80F3DE156B5}" destId="{2C8741C6-AEDC-4A44-A77F-52BA2155828D}" srcOrd="2" destOrd="0" presId="urn:microsoft.com/office/officeart/2005/8/layout/hProcess9"/>
    <dgm:cxn modelId="{9C86E731-91EC-4728-94D8-21929CEFD50E}" type="presParOf" srcId="{2C6BB378-974D-4B9F-9ACD-F80F3DE156B5}" destId="{09A88449-3E43-4B70-AFF7-01AD02A082F6}" srcOrd="3" destOrd="0" presId="urn:microsoft.com/office/officeart/2005/8/layout/hProcess9"/>
    <dgm:cxn modelId="{CEDA9522-A429-4DA3-850D-A95B38C896F9}" type="presParOf" srcId="{2C6BB378-974D-4B9F-9ACD-F80F3DE156B5}" destId="{DAAF0B52-C9F9-45CF-A3C2-6AB93D2943DD}" srcOrd="4" destOrd="0" presId="urn:microsoft.com/office/officeart/2005/8/layout/hProcess9"/>
    <dgm:cxn modelId="{E742A7B2-1FB8-4A86-B99B-8DE8521B8040}" type="presParOf" srcId="{2C6BB378-974D-4B9F-9ACD-F80F3DE156B5}" destId="{A3887D10-2F7D-4196-906D-F0F710F2A094}" srcOrd="5" destOrd="0" presId="urn:microsoft.com/office/officeart/2005/8/layout/hProcess9"/>
    <dgm:cxn modelId="{140678C3-92D5-40D2-B1D9-55F74EA0E247}" type="presParOf" srcId="{2C6BB378-974D-4B9F-9ACD-F80F3DE156B5}" destId="{9487543F-EDCC-43E6-AEC3-B36395F358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DCBF9-4F36-4E2A-B141-A7E77047ECBD}">
      <dsp:nvSpPr>
        <dsp:cNvPr id="0" name=""/>
        <dsp:cNvSpPr/>
      </dsp:nvSpPr>
      <dsp:spPr>
        <a:xfrm>
          <a:off x="538743" y="0"/>
          <a:ext cx="6105764" cy="2920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AB046-11AA-419E-9448-68D82FC9C734}">
      <dsp:nvSpPr>
        <dsp:cNvPr id="0" name=""/>
        <dsp:cNvSpPr/>
      </dsp:nvSpPr>
      <dsp:spPr>
        <a:xfrm>
          <a:off x="3595" y="876036"/>
          <a:ext cx="1729171" cy="116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Sources (APIs, websites, databases)</a:t>
          </a:r>
          <a:endParaRPr lang="en-IN" sz="1500" kern="1200" dirty="0"/>
        </a:p>
      </dsp:txBody>
      <dsp:txXfrm>
        <a:off x="60614" y="933055"/>
        <a:ext cx="1615133" cy="1054010"/>
      </dsp:txXfrm>
    </dsp:sp>
    <dsp:sp modelId="{2C8741C6-AEDC-4A44-A77F-52BA2155828D}">
      <dsp:nvSpPr>
        <dsp:cNvPr id="0" name=""/>
        <dsp:cNvSpPr/>
      </dsp:nvSpPr>
      <dsp:spPr>
        <a:xfrm>
          <a:off x="1819225" y="876036"/>
          <a:ext cx="1729171" cy="116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Data (web scraping, SQL queries)</a:t>
          </a:r>
          <a:endParaRPr lang="en-IN" sz="1500" kern="1200" dirty="0"/>
        </a:p>
      </dsp:txBody>
      <dsp:txXfrm>
        <a:off x="1876244" y="933055"/>
        <a:ext cx="1615133" cy="1054010"/>
      </dsp:txXfrm>
    </dsp:sp>
    <dsp:sp modelId="{DAAF0B52-C9F9-45CF-A3C2-6AB93D2943DD}">
      <dsp:nvSpPr>
        <dsp:cNvPr id="0" name=""/>
        <dsp:cNvSpPr/>
      </dsp:nvSpPr>
      <dsp:spPr>
        <a:xfrm>
          <a:off x="3634855" y="876036"/>
          <a:ext cx="1729171" cy="116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Store Raw Data (CSVs, Cloud Storage)</a:t>
          </a:r>
          <a:endParaRPr lang="en-IN" sz="1500" kern="1200" dirty="0"/>
        </a:p>
      </dsp:txBody>
      <dsp:txXfrm>
        <a:off x="3691874" y="933055"/>
        <a:ext cx="1615133" cy="1054010"/>
      </dsp:txXfrm>
    </dsp:sp>
    <dsp:sp modelId="{9487543F-EDCC-43E6-AEC3-B36395F35811}">
      <dsp:nvSpPr>
        <dsp:cNvPr id="0" name=""/>
        <dsp:cNvSpPr/>
      </dsp:nvSpPr>
      <dsp:spPr>
        <a:xfrm>
          <a:off x="5450485" y="876036"/>
          <a:ext cx="1729171" cy="116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&amp; Prepare (Remove duplicates, handle missing values)</a:t>
          </a:r>
          <a:endParaRPr lang="en-IN" sz="1500" kern="1200" dirty="0"/>
        </a:p>
      </dsp:txBody>
      <dsp:txXfrm>
        <a:off x="5507504" y="933055"/>
        <a:ext cx="1615133" cy="1054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Saundarya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27-06-2025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4405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Load raw data from CSV, API, and web scraping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Handle missing or inconsistent values (drop/fill)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Rename and format columns for clarity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Parse and split date/time fields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Extract new features from existing data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Remove irrelevant or duplicate records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Validate data quality and consistency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Save cleaned data for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BA60F6E-C7C7-C24C-A396-F248984FF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617" y="1502459"/>
            <a:ext cx="16466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Load raw data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02C651-5DDB-572C-4262-9AA589FDEFB7}"/>
              </a:ext>
            </a:extLst>
          </p:cNvPr>
          <p:cNvCxnSpPr/>
          <p:nvPr/>
        </p:nvCxnSpPr>
        <p:spPr>
          <a:xfrm>
            <a:off x="9120249" y="1911927"/>
            <a:ext cx="0" cy="36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8015972A-9786-5FD6-F1CB-E38DB36C3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531" y="2287290"/>
            <a:ext cx="33350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/>
              <a:t>Clean missing/inconsistent values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C5BF5D-3679-E4BC-70A4-AB630C2960F6}"/>
              </a:ext>
            </a:extLst>
          </p:cNvPr>
          <p:cNvCxnSpPr>
            <a:cxnSpLocks/>
          </p:cNvCxnSpPr>
          <p:nvPr/>
        </p:nvCxnSpPr>
        <p:spPr>
          <a:xfrm flipV="1">
            <a:off x="9120249" y="2656622"/>
            <a:ext cx="0" cy="60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B4D7504E-4D65-D0E2-A9DC-F54DF0BFC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7923" y="3261962"/>
            <a:ext cx="36327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Format columns and extract features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90E5FE-E87F-525C-F0C8-6B978F5D4ACC}"/>
              </a:ext>
            </a:extLst>
          </p:cNvPr>
          <p:cNvCxnSpPr>
            <a:cxnSpLocks/>
          </p:cNvCxnSpPr>
          <p:nvPr/>
        </p:nvCxnSpPr>
        <p:spPr>
          <a:xfrm flipV="1">
            <a:off x="9120249" y="3631294"/>
            <a:ext cx="0" cy="60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">
            <a:extLst>
              <a:ext uri="{FF2B5EF4-FFF2-40B4-BE49-F238E27FC236}">
                <a16:creationId xmlns:a16="http://schemas.microsoft.com/office/drawing/2014/main" id="{401551DC-76B7-584B-286F-3699CC0EE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687" y="4257143"/>
            <a:ext cx="37805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Remove duplicates and irrelevant data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65AAB-D9F7-BA9D-E15B-A27CE67E15FF}"/>
              </a:ext>
            </a:extLst>
          </p:cNvPr>
          <p:cNvCxnSpPr>
            <a:cxnSpLocks/>
          </p:cNvCxnSpPr>
          <p:nvPr/>
        </p:nvCxnSpPr>
        <p:spPr>
          <a:xfrm flipV="1">
            <a:off x="9145313" y="4626475"/>
            <a:ext cx="0" cy="60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F30F077C-A424-2139-8C4E-915F0A4EE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185" y="5179735"/>
            <a:ext cx="2152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/>
              <a:t>Save cleaned dataset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Bar charts:</a:t>
            </a:r>
            <a:r>
              <a:rPr lang="en-US" altLang="en-US" sz="2000" dirty="0">
                <a:latin typeface="Arial" panose="020B0604020202020204" pitchFamily="34" charset="0"/>
              </a:rPr>
              <a:t> Show success rates by orbit types to identify performance trends</a:t>
            </a: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Scatter plots:</a:t>
            </a:r>
            <a:r>
              <a:rPr lang="en-US" altLang="en-US" sz="2000" dirty="0">
                <a:latin typeface="Arial" panose="020B0604020202020204" pitchFamily="34" charset="0"/>
              </a:rPr>
              <a:t> Explore relationships between payload mass, flight number, and orbit types</a:t>
            </a: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latin typeface="Arial" panose="020B0604020202020204" pitchFamily="34" charset="0"/>
              </a:rPr>
              <a:t>Catplots</a:t>
            </a:r>
            <a:r>
              <a:rPr lang="en-US" altLang="en-US" sz="2000" b="1" dirty="0">
                <a:latin typeface="Arial" panose="020B0604020202020204" pitchFamily="34" charset="0"/>
              </a:rPr>
              <a:t>:</a:t>
            </a:r>
            <a:r>
              <a:rPr lang="en-US" altLang="en-US" sz="2000" dirty="0">
                <a:latin typeface="Arial" panose="020B0604020202020204" pitchFamily="34" charset="0"/>
              </a:rPr>
              <a:t> Compare flight numbers across launch sites and success classes</a:t>
            </a: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Line charts:</a:t>
            </a:r>
            <a:r>
              <a:rPr lang="en-US" altLang="en-US" sz="2000" dirty="0">
                <a:latin typeface="Arial" panose="020B0604020202020204" pitchFamily="34" charset="0"/>
              </a:rPr>
              <a:t> Track yearly success rate trends</a:t>
            </a: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Maps:</a:t>
            </a:r>
            <a:r>
              <a:rPr lang="en-US" altLang="en-US" sz="2000" dirty="0">
                <a:latin typeface="Arial" panose="020B0604020202020204" pitchFamily="34" charset="0"/>
              </a:rPr>
              <a:t> Visualize launch site locations and outcomes interactively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Filtered launches with non-null dates to create a clean dataset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Listed boosters with successful drone ship landings and payload mass between 4000-6000 kg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Counted total successful and failed mission outcomes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Identified booster versions carrying the maximum payload using subqueries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Queried failure landing outcomes in drone ship for launches in 2015 by month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Ranked landing outcomes count between specific dates in descending order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Compared model accuracies based on SQL-filtered data for classification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Circles:</a:t>
            </a:r>
            <a:r>
              <a:rPr lang="en-US" altLang="en-US" sz="2000" dirty="0">
                <a:latin typeface="Arial" panose="020B0604020202020204" pitchFamily="34" charset="0"/>
              </a:rPr>
              <a:t> Marked launch site locations to highlight geographic distribution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Markers:</a:t>
            </a:r>
            <a:r>
              <a:rPr lang="en-US" altLang="en-US" sz="2000" dirty="0">
                <a:latin typeface="Arial" panose="020B0604020202020204" pitchFamily="34" charset="0"/>
              </a:rPr>
              <a:t> Labeled launch sites with names for easy identification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Marker Clusters:</a:t>
            </a:r>
            <a:r>
              <a:rPr lang="en-US" altLang="en-US" sz="2000" dirty="0">
                <a:latin typeface="Arial" panose="020B0604020202020204" pitchFamily="34" charset="0"/>
              </a:rPr>
              <a:t> Grouped launch events to visualize success/failure outcomes compactly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Lines (Polylines):</a:t>
            </a:r>
            <a:r>
              <a:rPr lang="en-US" altLang="en-US" sz="2000" dirty="0">
                <a:latin typeface="Arial" panose="020B0604020202020204" pitchFamily="34" charset="0"/>
              </a:rPr>
              <a:t> Connected launch sites to closest coastlines to show distances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Popup Labels:</a:t>
            </a:r>
            <a:r>
              <a:rPr lang="en-US" altLang="en-US" sz="2000" dirty="0">
                <a:latin typeface="Arial" panose="020B0604020202020204" pitchFamily="34" charset="0"/>
              </a:rPr>
              <a:t> Displayed detailed info on hover, like launch site names or distances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r>
              <a:rPr lang="en-US" sz="2300" b="1" dirty="0"/>
              <a:t>Plots/Graphs:</a:t>
            </a:r>
            <a:endParaRPr lang="en-US" sz="2300" dirty="0"/>
          </a:p>
          <a:p>
            <a:pPr lvl="1"/>
            <a:r>
              <a:rPr lang="en-US" sz="2300" dirty="0"/>
              <a:t>Scatter plots (e.g., Payload Mass vs. Orbit, Flight Number vs. Launch Site) to show relationships</a:t>
            </a:r>
          </a:p>
          <a:p>
            <a:pPr lvl="1"/>
            <a:r>
              <a:rPr lang="en-US" sz="2300" dirty="0"/>
              <a:t>Bar charts for success rates by orbit type to identify patterns</a:t>
            </a:r>
          </a:p>
          <a:p>
            <a:pPr lvl="1"/>
            <a:r>
              <a:rPr lang="en-US" sz="2300" dirty="0"/>
              <a:t>Line charts showing success rates over time for trend analysis</a:t>
            </a:r>
          </a:p>
          <a:p>
            <a:r>
              <a:rPr lang="en-US" sz="2300" b="1" dirty="0"/>
              <a:t>Interactions:</a:t>
            </a:r>
            <a:endParaRPr lang="en-US" sz="2300" dirty="0"/>
          </a:p>
          <a:p>
            <a:pPr lvl="1"/>
            <a:r>
              <a:rPr lang="en-US" sz="2300" dirty="0"/>
              <a:t>Dropdown filters for selecting orbit types or launch sites</a:t>
            </a:r>
          </a:p>
          <a:p>
            <a:pPr lvl="1"/>
            <a:r>
              <a:rPr lang="en-US" sz="2300" dirty="0"/>
              <a:t>Hover tooltips displaying detailed data points</a:t>
            </a:r>
          </a:p>
          <a:p>
            <a:pPr lvl="1"/>
            <a:r>
              <a:rPr lang="en-US" sz="2300" dirty="0"/>
              <a:t>Zoom and pan features for map and plots</a:t>
            </a:r>
          </a:p>
          <a:p>
            <a:r>
              <a:rPr lang="en-US" sz="2300" b="1" dirty="0"/>
              <a:t>Why:</a:t>
            </a:r>
            <a:br>
              <a:rPr lang="en-US" sz="2300" dirty="0"/>
            </a:br>
            <a:r>
              <a:rPr lang="en-US" sz="2300" dirty="0"/>
              <a:t>These plots and interactions enable users to explore data dynamically, uncover patterns, compare launch outcomes, and gain insights into factors influencing mission success.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 lvl="1"/>
            <a:r>
              <a:rPr lang="en-US" sz="1600" b="1" dirty="0"/>
              <a:t>Build:</a:t>
            </a:r>
            <a:r>
              <a:rPr lang="en-US" sz="1600" dirty="0"/>
              <a:t> Selected classification algorithms (Logistic Regression, SVM, Decision Tree, KNN)</a:t>
            </a:r>
          </a:p>
          <a:p>
            <a:pPr lvl="1"/>
            <a:r>
              <a:rPr lang="en-US" sz="1600" b="1" dirty="0"/>
              <a:t>Preprocess:</a:t>
            </a:r>
            <a:r>
              <a:rPr lang="en-US" sz="1600" dirty="0"/>
              <a:t> Standardized features and encoded categorical variables</a:t>
            </a:r>
          </a:p>
          <a:p>
            <a:pPr lvl="1"/>
            <a:r>
              <a:rPr lang="en-US" sz="1600" b="1" dirty="0"/>
              <a:t>Split:</a:t>
            </a:r>
            <a:r>
              <a:rPr lang="en-US" sz="1600" dirty="0"/>
              <a:t> Divided data into training (80%) and testing (20%) sets</a:t>
            </a:r>
          </a:p>
          <a:p>
            <a:pPr lvl="1"/>
            <a:r>
              <a:rPr lang="en-US" sz="1600" b="1" dirty="0"/>
              <a:t>Tune:</a:t>
            </a:r>
            <a:r>
              <a:rPr lang="en-US" sz="1600" dirty="0"/>
              <a:t> Used </a:t>
            </a:r>
            <a:r>
              <a:rPr lang="en-US" sz="1600" dirty="0" err="1"/>
              <a:t>GridSearchCV</a:t>
            </a:r>
            <a:r>
              <a:rPr lang="en-US" sz="1600" dirty="0"/>
              <a:t> with 10-fold cross-validation to find best hyperparameters</a:t>
            </a:r>
          </a:p>
          <a:p>
            <a:pPr lvl="1"/>
            <a:r>
              <a:rPr lang="en-US" sz="1600" b="1" dirty="0"/>
              <a:t>Evaluate:</a:t>
            </a:r>
            <a:r>
              <a:rPr lang="en-US" sz="1600" dirty="0"/>
              <a:t> Measured accuracy on test set for each model</a:t>
            </a:r>
          </a:p>
          <a:p>
            <a:pPr lvl="1"/>
            <a:r>
              <a:rPr lang="en-US" sz="1600" b="1" dirty="0"/>
              <a:t>Improve:</a:t>
            </a:r>
            <a:r>
              <a:rPr lang="en-US" sz="1600" dirty="0"/>
              <a:t> Compared models, selected best performer based on accuracy</a:t>
            </a:r>
          </a:p>
          <a:p>
            <a:pPr lvl="1"/>
            <a:r>
              <a:rPr lang="en-US" sz="1600" b="1" dirty="0"/>
              <a:t>Outcome:</a:t>
            </a:r>
            <a:r>
              <a:rPr lang="en-US" sz="1600" dirty="0"/>
              <a:t> Best model chosen for final predictions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3C2DD-B2B2-7335-4252-1142E3B4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20" y="5415152"/>
            <a:ext cx="10625270" cy="6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51A83-46E2-158F-4A1C-D188EF5D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3251015"/>
            <a:ext cx="4159464" cy="3606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E6477F-E57C-D920-62D3-2973D52DD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741" y="1526134"/>
            <a:ext cx="3797495" cy="9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4238A7-156A-5DA5-F617-EA16D1BD1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153" y="3307423"/>
            <a:ext cx="2629035" cy="3119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A02C1A-CB11-4708-A118-F479C8791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947" y="2812842"/>
            <a:ext cx="3868309" cy="3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341912"/>
            <a:ext cx="10687960" cy="55160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Shows how often each </a:t>
            </a:r>
            <a:r>
              <a:rPr lang="en-US" altLang="en-US" sz="2000" b="1" dirty="0">
                <a:latin typeface="Arial" panose="020B0604020202020204" pitchFamily="34" charset="0"/>
              </a:rPr>
              <a:t>launch site</a:t>
            </a:r>
            <a:r>
              <a:rPr lang="en-US" altLang="en-US" sz="2000" dirty="0">
                <a:latin typeface="Arial" panose="020B0604020202020204" pitchFamily="34" charset="0"/>
              </a:rPr>
              <a:t> was used over time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X-axis: </a:t>
            </a:r>
            <a:r>
              <a:rPr lang="en-US" altLang="en-US" sz="2000" b="1" dirty="0">
                <a:latin typeface="Arial" panose="020B0604020202020204" pitchFamily="34" charset="0"/>
              </a:rPr>
              <a:t>Flight Number</a:t>
            </a:r>
            <a:r>
              <a:rPr lang="en-US" altLang="en-US" sz="2000" dirty="0">
                <a:latin typeface="Arial" panose="020B0604020202020204" pitchFamily="34" charset="0"/>
              </a:rPr>
              <a:t> (order of launches)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Y-axis: </a:t>
            </a:r>
            <a:r>
              <a:rPr lang="en-US" altLang="en-US" sz="2000" b="1" dirty="0">
                <a:latin typeface="Arial" panose="020B0604020202020204" pitchFamily="34" charset="0"/>
              </a:rPr>
              <a:t>Launch Site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Color: </a:t>
            </a:r>
            <a:r>
              <a:rPr lang="en-US" altLang="en-US" sz="2000" b="1" dirty="0">
                <a:latin typeface="Arial" panose="020B0604020202020204" pitchFamily="34" charset="0"/>
              </a:rPr>
              <a:t>Success (1) or Failure (0)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Helps spot </a:t>
            </a:r>
            <a:r>
              <a:rPr lang="en-US" altLang="en-US" sz="2000" b="1" dirty="0">
                <a:latin typeface="Arial" panose="020B0604020202020204" pitchFamily="34" charset="0"/>
              </a:rPr>
              <a:t>site usage trends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success patterns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F64D1-3A0B-68F2-6BDE-EDC043F4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9" y="1675183"/>
            <a:ext cx="7448933" cy="27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82534"/>
            <a:ext cx="11176566" cy="54270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Visualizes the </a:t>
            </a:r>
            <a:r>
              <a:rPr lang="en-US" altLang="en-US" sz="2000" b="1" dirty="0">
                <a:latin typeface="Arial" panose="020B0604020202020204" pitchFamily="34" charset="0"/>
              </a:rPr>
              <a:t>Payload Mass</a:t>
            </a:r>
            <a:r>
              <a:rPr lang="en-US" altLang="en-US" sz="2000" dirty="0">
                <a:latin typeface="Arial" panose="020B0604020202020204" pitchFamily="34" charset="0"/>
              </a:rPr>
              <a:t> for each </a:t>
            </a:r>
            <a:r>
              <a:rPr lang="en-US" altLang="en-US" sz="2000" b="1" dirty="0">
                <a:latin typeface="Arial" panose="020B0604020202020204" pitchFamily="34" charset="0"/>
              </a:rPr>
              <a:t>Launch Site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X-axis: </a:t>
            </a:r>
            <a:r>
              <a:rPr lang="en-US" altLang="en-US" sz="2000" b="1" dirty="0">
                <a:latin typeface="Arial" panose="020B0604020202020204" pitchFamily="34" charset="0"/>
              </a:rPr>
              <a:t>Payload Mass (kg)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Y-axis: </a:t>
            </a:r>
            <a:r>
              <a:rPr lang="en-US" altLang="en-US" sz="2000" b="1" dirty="0">
                <a:latin typeface="Arial" panose="020B0604020202020204" pitchFamily="34" charset="0"/>
              </a:rPr>
              <a:t>Launch Site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Color-coded by </a:t>
            </a:r>
            <a:r>
              <a:rPr lang="en-US" altLang="en-US" sz="2000" b="1" dirty="0">
                <a:latin typeface="Arial" panose="020B0604020202020204" pitchFamily="34" charset="0"/>
              </a:rPr>
              <a:t>mission success (class)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Helps identify which sites handled </a:t>
            </a:r>
            <a:r>
              <a:rPr lang="en-US" altLang="en-US" sz="2000" b="1" dirty="0">
                <a:latin typeface="Arial" panose="020B0604020202020204" pitchFamily="34" charset="0"/>
              </a:rPr>
              <a:t>heavier payloads</a:t>
            </a:r>
            <a:r>
              <a:rPr lang="en-US" altLang="en-US" sz="2000" dirty="0">
                <a:latin typeface="Arial" panose="020B0604020202020204" pitchFamily="34" charset="0"/>
              </a:rPr>
              <a:t> and their </a:t>
            </a:r>
            <a:r>
              <a:rPr lang="en-US" altLang="en-US" sz="2000" b="1" dirty="0">
                <a:latin typeface="Arial" panose="020B0604020202020204" pitchFamily="34" charset="0"/>
              </a:rPr>
              <a:t>success rates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7AF94-666D-8051-04ED-03650373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3629754"/>
            <a:ext cx="8657112" cy="32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8789"/>
            <a:ext cx="10915308" cy="49784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Bar chart</a:t>
            </a:r>
            <a:r>
              <a:rPr lang="en-US" altLang="en-US" sz="1400" dirty="0">
                <a:latin typeface="Arial" panose="020B0604020202020204" pitchFamily="34" charset="0"/>
              </a:rPr>
              <a:t> displaying </a:t>
            </a:r>
            <a:r>
              <a:rPr lang="en-US" altLang="en-US" sz="1400" b="1" dirty="0">
                <a:latin typeface="Arial" panose="020B0604020202020204" pitchFamily="34" charset="0"/>
              </a:rPr>
              <a:t>success rates</a:t>
            </a:r>
            <a:r>
              <a:rPr lang="en-US" altLang="en-US" sz="1400" dirty="0">
                <a:latin typeface="Arial" panose="020B0604020202020204" pitchFamily="34" charset="0"/>
              </a:rPr>
              <a:t> for each </a:t>
            </a:r>
            <a:r>
              <a:rPr lang="en-US" altLang="en-US" sz="1400" b="1" dirty="0">
                <a:latin typeface="Arial" panose="020B0604020202020204" pitchFamily="34" charset="0"/>
              </a:rPr>
              <a:t>orbit type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X-axis: </a:t>
            </a:r>
            <a:r>
              <a:rPr lang="en-US" altLang="en-US" sz="1400" b="1" dirty="0">
                <a:latin typeface="Arial" panose="020B0604020202020204" pitchFamily="34" charset="0"/>
              </a:rPr>
              <a:t>Orbit types</a:t>
            </a:r>
            <a:r>
              <a:rPr lang="en-US" altLang="en-US" sz="1400" dirty="0">
                <a:latin typeface="Arial" panose="020B0604020202020204" pitchFamily="34" charset="0"/>
              </a:rPr>
              <a:t> (e.g., LEO, GTO, ISS)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Y-axis: </a:t>
            </a:r>
            <a:r>
              <a:rPr lang="en-US" altLang="en-US" sz="1400" b="1" dirty="0">
                <a:latin typeface="Arial" panose="020B0604020202020204" pitchFamily="34" charset="0"/>
              </a:rPr>
              <a:t>Success rate (%)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Helps compare which orbits had the </a:t>
            </a:r>
            <a:r>
              <a:rPr lang="en-US" altLang="en-US" sz="1400" b="1" dirty="0">
                <a:latin typeface="Arial" panose="020B0604020202020204" pitchFamily="34" charset="0"/>
              </a:rPr>
              <a:t>highest mission success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Useful for identifying </a:t>
            </a:r>
            <a:r>
              <a:rPr lang="en-US" altLang="en-US" sz="1400" b="1" dirty="0">
                <a:latin typeface="Arial" panose="020B0604020202020204" pitchFamily="34" charset="0"/>
              </a:rPr>
              <a:t>reliable orbit categories</a:t>
            </a:r>
            <a:r>
              <a:rPr lang="en-US" altLang="en-US" sz="1400" dirty="0">
                <a:latin typeface="Arial" panose="020B0604020202020204" pitchFamily="34" charset="0"/>
              </a:rPr>
              <a:t> for future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0BC99-97CB-12AC-9416-4E6DF4D4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77" y="3333917"/>
            <a:ext cx="9440883" cy="36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9413"/>
            <a:ext cx="11117189" cy="51301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18B65-C07A-40D7-204D-7F1E329C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7324"/>
            <a:ext cx="9456482" cy="48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1917"/>
            <a:ext cx="10515600" cy="43370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55B8F-45BD-E860-116D-0D9342A3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101931"/>
            <a:ext cx="9098759" cy="44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25039"/>
            <a:ext cx="11188441" cy="44563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F7DFD-3DE9-6210-5AB3-16B83775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6020"/>
            <a:ext cx="9502502" cy="48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This query retrieves all </a:t>
            </a:r>
            <a:r>
              <a:rPr lang="en-US" sz="1400" b="1" dirty="0"/>
              <a:t>unique launch site names</a:t>
            </a:r>
            <a:r>
              <a:rPr lang="en-US" sz="1400" dirty="0"/>
              <a:t> from the dataset. It helps us identify the </a:t>
            </a:r>
            <a:r>
              <a:rPr lang="en-US" sz="1400" b="1" dirty="0"/>
              <a:t>different locations</a:t>
            </a:r>
            <a:r>
              <a:rPr lang="en-US" sz="1400" dirty="0"/>
              <a:t> used by SpaceX for launches, which is crucial for </a:t>
            </a:r>
            <a:r>
              <a:rPr lang="en-US" sz="1400" b="1" dirty="0"/>
              <a:t>site-specific analysis</a:t>
            </a:r>
            <a:r>
              <a:rPr lang="en-US" sz="1400" dirty="0"/>
              <a:t> like success rate, frequency, and payload trends.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D7606-07D7-FF8F-E3B7-727AD91D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81" y="3583905"/>
            <a:ext cx="629690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67376-709B-AED7-519C-C25BAC9D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97" y="2752297"/>
            <a:ext cx="10031455" cy="41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2535"/>
            <a:ext cx="9745589" cy="48944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5B9F2-07BC-49B6-6D7B-0D0D0369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23003"/>
            <a:ext cx="10687962" cy="34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5666C-C8A8-66CB-2DD7-E121CF8A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8" y="3115417"/>
            <a:ext cx="11774643" cy="27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3502A-4F73-DFBF-C532-F1F417CA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19" y="2820905"/>
            <a:ext cx="9720383" cy="40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3B1E5-B81D-E88F-9F47-81FBBFC7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36586"/>
            <a:ext cx="10955279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03761" y="1460665"/>
            <a:ext cx="11054211" cy="48586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Data Sources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SpaceX API, Wikipedia, Yahoo Finance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Tools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Pandas,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BeautifulSoup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SQL,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Plotly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Folium, Scikit-learn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Techniques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Data wrangling, EDA, SQL analytics, mapping, classification (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LogReg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SVM, KNN, Tree)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Most launches from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CCAFS SLC 40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KSC LC 39A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LEO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orbit has highest success rate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Success rate drops for payloads &gt;6000 kg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SVM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gave highest accuracy (~84%)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Folium map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visualized launch clusters and success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SQL showed most failures in early years, success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4673C-A84E-4967-0869-27F03E5C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31" y="2834717"/>
            <a:ext cx="605874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43211-BF66-E376-1460-708D9117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03" y="2250372"/>
            <a:ext cx="6477669" cy="46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8783"/>
            <a:ext cx="9745589" cy="49181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0FA3E-3A02-306C-1A94-E1655143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19" y="2465778"/>
            <a:ext cx="8758975" cy="42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0660"/>
            <a:ext cx="9745589" cy="490630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AA573-CBA4-B241-06F2-AB5A9821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4" y="2826326"/>
            <a:ext cx="10515599" cy="38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4390B-EB44-A145-2691-4015772B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58862"/>
            <a:ext cx="9745588" cy="4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06E9F-729A-80F0-AD37-4E17EEEC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75339"/>
            <a:ext cx="964064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30DE-8862-8C26-CF9D-F4F68428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073969"/>
            <a:ext cx="9640645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29392" y="1579418"/>
            <a:ext cx="11150930" cy="499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SpaceX aims to revolutionize space travel by reducing costs and increasing reliability. Understanding launch patterns and success factors is critical to optimizing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Statement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How can data science help uncover key patterns in SpaceX launches and predict mission success?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Questions?</a:t>
            </a:r>
            <a:endParaRPr lang="en-US" sz="2400" b="1" dirty="0"/>
          </a:p>
          <a:p>
            <a:r>
              <a:rPr lang="en-US" sz="2400" dirty="0"/>
              <a:t>What launch sites and payloads correlate with higher success?</a:t>
            </a:r>
          </a:p>
          <a:p>
            <a:r>
              <a:rPr lang="en-US" sz="2400" dirty="0"/>
              <a:t>How do orbital destinations impact outcomes?</a:t>
            </a:r>
          </a:p>
          <a:p>
            <a:r>
              <a:rPr lang="en-US" sz="2400" dirty="0"/>
              <a:t>Can we predict launch success using machine learning?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3164"/>
            <a:ext cx="9477960" cy="44558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AC2A4-AA61-1467-8537-CD2D4539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63" y="2065620"/>
            <a:ext cx="6695671" cy="45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628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Most launches took place from </a:t>
            </a:r>
            <a:r>
              <a:rPr lang="en-US" altLang="en-US" sz="2000" b="1" dirty="0">
                <a:latin typeface="Arial" panose="020B0604020202020204" pitchFamily="34" charset="0"/>
              </a:rPr>
              <a:t>KSC LC 39A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CCAFS SLC 40</a:t>
            </a:r>
            <a:r>
              <a:rPr lang="en-US" altLang="en-US" sz="2000" dirty="0">
                <a:latin typeface="Arial" panose="020B0604020202020204" pitchFamily="34" charset="0"/>
              </a:rPr>
              <a:t>, indicating these as primary launch sites.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Orbit type</a:t>
            </a:r>
            <a:r>
              <a:rPr lang="en-US" altLang="en-US" sz="2000" dirty="0">
                <a:latin typeface="Arial" panose="020B0604020202020204" pitchFamily="34" charset="0"/>
              </a:rPr>
              <a:t> significantly affects success rate — LEO and GTO have higher success rates.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Payload mass influences mission outcome — heavier payloads have a slightly lower success rate.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</a:t>
            </a:r>
            <a:r>
              <a:rPr lang="en-US" altLang="en-US" sz="2000" b="1" dirty="0">
                <a:latin typeface="Arial" panose="020B0604020202020204" pitchFamily="34" charset="0"/>
              </a:rPr>
              <a:t>best-performing classifier</a:t>
            </a:r>
            <a:r>
              <a:rPr lang="en-US" altLang="en-US" sz="2000" dirty="0">
                <a:latin typeface="Arial" panose="020B0604020202020204" pitchFamily="34" charset="0"/>
              </a:rPr>
              <a:t> was </a:t>
            </a:r>
            <a:r>
              <a:rPr lang="en-US" altLang="en-US" sz="2000" b="1" dirty="0">
                <a:latin typeface="Arial" panose="020B0604020202020204" pitchFamily="34" charset="0"/>
              </a:rPr>
              <a:t>Logistic Regression</a:t>
            </a:r>
            <a:r>
              <a:rPr lang="en-US" altLang="en-US" sz="2000" dirty="0">
                <a:latin typeface="Arial" panose="020B0604020202020204" pitchFamily="34" charset="0"/>
              </a:rPr>
              <a:t>, with the highest test accuracy.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Interactive maps and dashboards provided </a:t>
            </a:r>
            <a:r>
              <a:rPr lang="en-US" altLang="en-US" sz="2000" b="1" dirty="0">
                <a:latin typeface="Arial" panose="020B0604020202020204" pitchFamily="34" charset="0"/>
              </a:rPr>
              <a:t>insightful visual analysis</a:t>
            </a:r>
            <a:r>
              <a:rPr lang="en-US" altLang="en-US" sz="2000" dirty="0">
                <a:latin typeface="Arial" panose="020B0604020202020204" pitchFamily="34" charset="0"/>
              </a:rPr>
              <a:t> of launch locations and outcomes.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/>
            <a:r>
              <a:rPr lang="en-US" sz="7600" dirty="0"/>
              <a:t>Collected SpaceX launch data from APIs, HTML tables, and static JSON/CSV files.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/>
              <a:t>Cleaned data: handled nulls, converted types, extracted &amp; standardized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/>
            <a:r>
              <a:rPr lang="en-IN" sz="8000" dirty="0"/>
              <a:t>Built classification models (Logistic Regression, SVM, KNN, Decision Trees).</a:t>
            </a:r>
          </a:p>
          <a:p>
            <a:pPr lvl="1"/>
            <a:r>
              <a:rPr lang="en-IN" sz="8000" dirty="0"/>
              <a:t>Used </a:t>
            </a:r>
            <a:r>
              <a:rPr lang="en-IN" sz="8000" dirty="0" err="1"/>
              <a:t>GridSearchCV</a:t>
            </a:r>
            <a:r>
              <a:rPr lang="en-IN" sz="8000" dirty="0"/>
              <a:t> for hyperparameter tuning and cross-validation.</a:t>
            </a:r>
          </a:p>
          <a:p>
            <a:pPr lvl="1"/>
            <a:r>
              <a:rPr lang="en-IN" sz="8000" dirty="0"/>
              <a:t>Evaluated models using accuracy on test data to identify the best performer.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68715"/>
            <a:ext cx="9763402" cy="49082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/>
            <a:r>
              <a:rPr lang="en-IN" sz="1400" b="1" dirty="0"/>
              <a:t>Yahoo Finance API</a:t>
            </a:r>
            <a:r>
              <a:rPr lang="en-IN" sz="1400" dirty="0"/>
              <a:t> – Historical stock data for Tesla, GameStop, Amazon</a:t>
            </a:r>
          </a:p>
          <a:p>
            <a:pPr lvl="1"/>
            <a:r>
              <a:rPr lang="en-IN" sz="1400" b="1" dirty="0"/>
              <a:t>Web Scraping</a:t>
            </a:r>
            <a:r>
              <a:rPr lang="en-IN" sz="1400" dirty="0"/>
              <a:t> – Revenue data for Tesla and GameStop using </a:t>
            </a:r>
            <a:r>
              <a:rPr lang="en-IN" sz="1400" dirty="0" err="1"/>
              <a:t>BeautifulSoup</a:t>
            </a:r>
            <a:endParaRPr lang="en-IN" sz="1400" dirty="0"/>
          </a:p>
          <a:p>
            <a:pPr lvl="1"/>
            <a:r>
              <a:rPr lang="en-IN" sz="1400" b="1" dirty="0"/>
              <a:t>Static JSON API</a:t>
            </a:r>
            <a:r>
              <a:rPr lang="en-IN" sz="1400" dirty="0"/>
              <a:t> – SpaceX launch data (launch records and metadata)</a:t>
            </a:r>
          </a:p>
          <a:p>
            <a:pPr lvl="1"/>
            <a:r>
              <a:rPr lang="en-IN" sz="1400" b="1" dirty="0"/>
              <a:t>Wikipedia Tables</a:t>
            </a:r>
            <a:r>
              <a:rPr lang="en-IN" sz="1400" dirty="0"/>
              <a:t> – SpaceX launch history and booster information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E1CE1C-0988-8A6C-7921-75C41A939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982394"/>
              </p:ext>
            </p:extLst>
          </p:nvPr>
        </p:nvGraphicFramePr>
        <p:xfrm>
          <a:off x="2060086" y="3507091"/>
          <a:ext cx="7183252" cy="292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Select relevant SpaceX API endpoints (e.g., launches, rockets)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Send GET requests to fetch data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Receive JSON formatted responses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Parse JSON to extract necessary fields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Store extracted data into Pandas </a:t>
            </a:r>
            <a:r>
              <a:rPr lang="en-US" altLang="en-US" sz="1200" dirty="0" err="1">
                <a:latin typeface="Arial" panose="020B0604020202020204" pitchFamily="34" charset="0"/>
              </a:rPr>
              <a:t>DataFrames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Clean and prepare data for analysis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ED5387-0083-7B70-61C9-04CF0CB8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223158"/>
            <a:ext cx="5461000" cy="56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5270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Identify target web pages (e.g., Wikipedia SpaceX launch tables)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Send HTTP requests to fetch HTML content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Parse HTML using </a:t>
            </a:r>
            <a:r>
              <a:rPr lang="en-US" altLang="en-US" sz="1200" dirty="0" err="1">
                <a:latin typeface="Arial" panose="020B0604020202020204" pitchFamily="34" charset="0"/>
              </a:rPr>
              <a:t>BeautifulSoup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Locate relevant tables and extract rows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Clean and normalize extracted data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Store data in structured format (Pandas </a:t>
            </a:r>
            <a:r>
              <a:rPr lang="en-US" altLang="en-US" sz="1200" dirty="0" err="1">
                <a:latin typeface="Arial" panose="020B0604020202020204" pitchFamily="34" charset="0"/>
              </a:rPr>
              <a:t>DataFrame</a:t>
            </a:r>
            <a:r>
              <a:rPr lang="en-US" altLang="en-US" sz="1200" dirty="0">
                <a:latin typeface="Arial" panose="020B0604020202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B6C6D-0B21-A5A8-14CB-AD6CB182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1" y="1628426"/>
            <a:ext cx="5359327" cy="43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2275</Words>
  <Application>Microsoft Office PowerPoint</Application>
  <PresentationFormat>Widescreen</PresentationFormat>
  <Paragraphs>321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ANKIT KUMAR</cp:lastModifiedBy>
  <cp:revision>235</cp:revision>
  <dcterms:created xsi:type="dcterms:W3CDTF">2021-04-29T18:58:34Z</dcterms:created>
  <dcterms:modified xsi:type="dcterms:W3CDTF">2025-06-27T06:14:57Z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